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5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1" autoAdjust="0"/>
    <p:restoredTop sz="94660"/>
  </p:normalViewPr>
  <p:slideViewPr>
    <p:cSldViewPr snapToGrid="0">
      <p:cViewPr>
        <p:scale>
          <a:sx n="81" d="100"/>
          <a:sy n="81" d="100"/>
        </p:scale>
        <p:origin x="144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Output Result Demo </a:t>
            </a:r>
            <a:r>
              <a:rPr lang="mr-IN" b="1" dirty="0"/>
              <a:t>–</a:t>
            </a:r>
            <a:r>
              <a:rPr lang="en-US" b="1" dirty="0"/>
              <a:t> User A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Healthy Diet Evalution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9AM</c:v>
                </c:pt>
                <c:pt idx="1">
                  <c:v>12PM</c:v>
                </c:pt>
                <c:pt idx="2">
                  <c:v>5PM</c:v>
                </c:pt>
                <c:pt idx="3">
                  <c:v>10PM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80.0</c:v>
                </c:pt>
                <c:pt idx="1">
                  <c:v>30.0</c:v>
                </c:pt>
                <c:pt idx="2">
                  <c:v>50.0</c:v>
                </c:pt>
                <c:pt idx="3">
                  <c:v>60.0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032000"/>
        <c:axId val="1046034048"/>
      </c:lineChart>
      <c:catAx>
        <c:axId val="104603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034048"/>
        <c:crosses val="autoZero"/>
        <c:auto val="1"/>
        <c:lblAlgn val="ctr"/>
        <c:lblOffset val="100"/>
        <c:noMultiLvlLbl val="0"/>
      </c:catAx>
      <c:valAx>
        <c:axId val="1046034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03200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52CE7-048F-DD47-BE36-43F5F0CCDC20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EA58B-82E1-384C-AE22-6AB3D1461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drew.cmu.edu/user/zhiyuanz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chart" Target="../charts/chart1.xm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60B9A6-3B1E-4543-A051-9AF25428B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37940" cy="2387600"/>
          </a:xfrm>
        </p:spPr>
        <p:txBody>
          <a:bodyPr/>
          <a:lstStyle/>
          <a:p>
            <a:r>
              <a:rPr lang="en-US" altLang="zh-CN" dirty="0"/>
              <a:t>UPMC </a:t>
            </a:r>
            <a:r>
              <a:rPr lang="en-US" altLang="zh-CN" dirty="0" smtClean="0"/>
              <a:t>healthy</a:t>
            </a:r>
            <a:r>
              <a:rPr lang="zh-CN" altLang="en-US" dirty="0" smtClean="0"/>
              <a:t> </a:t>
            </a:r>
            <a:r>
              <a:rPr lang="en-US" altLang="zh-CN" dirty="0" smtClean="0"/>
              <a:t>living </a:t>
            </a:r>
            <a:r>
              <a:rPr lang="en-US" altLang="zh-CN" dirty="0"/>
              <a:t>insurance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6221749-6E41-4B3E-9EC2-E499A17C7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554" y="3602037"/>
            <a:ext cx="8791575" cy="236512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Team </a:t>
            </a:r>
            <a:r>
              <a:rPr lang="en-US" altLang="zh-CN" sz="2800" dirty="0" smtClean="0"/>
              <a:t>14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4908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73FF27-2155-4EE6-80FE-3B16B65A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UPMC HEALTHY DIET EVALUATION SYSTEM</a:t>
            </a:r>
            <a:endParaRPr lang="zh-CN" alt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C926C3-55A6-4671-92D4-F9974F8D1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4686"/>
            <a:ext cx="9905999" cy="3541714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pPr marL="0" indent="0" algn="ctr">
              <a:buNone/>
            </a:pPr>
            <a:endParaRPr lang="en-US" altLang="ja-JP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ja-JP" b="1" spc="150" dirty="0" smtClean="0">
              <a:ln w="11430"/>
              <a:solidFill>
                <a:srgbClr val="FFFFFF"/>
              </a:solidFill>
              <a:effectLst/>
            </a:endParaRPr>
          </a:p>
          <a:p>
            <a:pPr marL="0" indent="0" algn="ctr">
              <a:buNone/>
            </a:pPr>
            <a:r>
              <a:rPr lang="en-US" altLang="ja-JP" sz="3200" dirty="0" smtClean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https://www.</a:t>
            </a:r>
            <a:r>
              <a:rPr lang="en-US" altLang="ja-JP" sz="3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a</a:t>
            </a:r>
            <a:r>
              <a:rPr lang="en-US" altLang="ja-JP" sz="3200" dirty="0" smtClean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ndrew.cmu.edu/user/zhiyuanz</a:t>
            </a:r>
            <a:endParaRPr lang="zh-CN" altLang="en-US" sz="320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19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C926C3-55A6-4671-92D4-F9974F8D1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9600" dirty="0" smtClean="0"/>
              <a:t>Q &amp; A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8593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73FF27-2155-4EE6-80FE-3B16B65A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400" dirty="0" smtClean="0"/>
              <a:t>Problem</a:t>
            </a:r>
            <a:endParaRPr lang="zh-CN" alt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C926C3-55A6-4671-92D4-F9974F8D1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smtClean="0"/>
              <a:t>Large</a:t>
            </a:r>
            <a:r>
              <a:rPr lang="ja-JP" altLang="en-US" sz="3200" dirty="0" smtClean="0"/>
              <a:t> </a:t>
            </a:r>
            <a:r>
              <a:rPr lang="en-US" altLang="ja-JP" sz="3200" dirty="0"/>
              <a:t>and</a:t>
            </a:r>
            <a:r>
              <a:rPr lang="ja-JP" altLang="en-US" sz="3200" dirty="0"/>
              <a:t> </a:t>
            </a:r>
            <a:r>
              <a:rPr lang="en-US" altLang="ja-JP" sz="3200" dirty="0" smtClean="0"/>
              <a:t>rising health</a:t>
            </a:r>
            <a:r>
              <a:rPr lang="ja-JP" altLang="en-US" sz="3200" dirty="0" smtClean="0"/>
              <a:t> </a:t>
            </a:r>
            <a:r>
              <a:rPr lang="en-US" altLang="ja-JP" sz="3200" dirty="0" smtClean="0"/>
              <a:t>insurance</a:t>
            </a:r>
            <a:r>
              <a:rPr lang="ja-JP" altLang="en-US" sz="3200" dirty="0" smtClean="0"/>
              <a:t> </a:t>
            </a:r>
            <a:r>
              <a:rPr lang="en-US" altLang="ja-JP" sz="3200" dirty="0" smtClean="0"/>
              <a:t>premiums</a:t>
            </a:r>
            <a:r>
              <a:rPr lang="ja-JP" altLang="en-US" sz="3200" dirty="0" smtClean="0"/>
              <a:t> </a:t>
            </a:r>
            <a:endParaRPr lang="en-US" altLang="ja-JP" sz="3200" dirty="0" smtClean="0"/>
          </a:p>
          <a:p>
            <a:r>
              <a:rPr lang="en-US" altLang="ja-JP" sz="3200" dirty="0" smtClean="0"/>
              <a:t>Single standard healthcare insurance rates</a:t>
            </a:r>
            <a:endParaRPr lang="en-US" altLang="ja-JP" sz="32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930719" y="4115394"/>
            <a:ext cx="2373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A System</a:t>
            </a:r>
            <a:endParaRPr kumimoji="1" lang="zh-CN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4396471" y="4101283"/>
            <a:ext cx="5993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Evaluate a client’s lifesty</a:t>
            </a:r>
            <a:r>
              <a:rPr kumimoji="1" lang="en-US" altLang="zh-CN" sz="3600" dirty="0" smtClean="0"/>
              <a:t>le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803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2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73FF27-2155-4EE6-80FE-3B16B65A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7801"/>
            <a:ext cx="9905998" cy="1478570"/>
          </a:xfrm>
        </p:spPr>
        <p:txBody>
          <a:bodyPr>
            <a:normAutofit/>
          </a:bodyPr>
          <a:lstStyle/>
          <a:p>
            <a:r>
              <a:rPr lang="ja-JP" altLang="ja-JP" sz="4400" dirty="0" smtClean="0"/>
              <a:t>t</a:t>
            </a:r>
            <a:r>
              <a:rPr lang="en-US" altLang="ja-JP" sz="4400" dirty="0" err="1" smtClean="0"/>
              <a:t>echnologies</a:t>
            </a:r>
            <a:endParaRPr lang="zh-CN" alt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C926C3-55A6-4671-92D4-F9974F8D1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7086"/>
            <a:ext cx="9905999" cy="4776952"/>
          </a:xfrm>
        </p:spPr>
        <p:txBody>
          <a:bodyPr>
            <a:noAutofit/>
          </a:bodyPr>
          <a:lstStyle/>
          <a:p>
            <a:endParaRPr lang="en-US" altLang="ja-JP" dirty="0" smtClean="0"/>
          </a:p>
          <a:p>
            <a:r>
              <a:rPr lang="en-US" altLang="ja-JP" dirty="0" smtClean="0"/>
              <a:t>AWS</a:t>
            </a:r>
            <a:r>
              <a:rPr lang="ja-JP" altLang="en-US" dirty="0" smtClean="0"/>
              <a:t> </a:t>
            </a:r>
            <a:r>
              <a:rPr lang="en-US" altLang="ja-JP" dirty="0" smtClean="0"/>
              <a:t>Cloud</a:t>
            </a:r>
            <a:r>
              <a:rPr lang="ja-JP" altLang="en-US" dirty="0" smtClean="0"/>
              <a:t> </a:t>
            </a:r>
            <a:r>
              <a:rPr lang="en-US" altLang="ja-JP" dirty="0" smtClean="0"/>
              <a:t>:</a:t>
            </a:r>
            <a:r>
              <a:rPr lang="ja-JP" altLang="en-US" dirty="0" smtClean="0"/>
              <a:t> </a:t>
            </a:r>
            <a:r>
              <a:rPr lang="en-US" altLang="ja-JP" dirty="0" smtClean="0"/>
              <a:t>Amazon’s</a:t>
            </a:r>
            <a:r>
              <a:rPr lang="ja-JP" altLang="en-US" dirty="0" smtClean="0"/>
              <a:t> </a:t>
            </a:r>
            <a:r>
              <a:rPr lang="en-US" altLang="ja-JP" dirty="0" smtClean="0"/>
              <a:t>data</a:t>
            </a:r>
            <a:r>
              <a:rPr lang="ja-JP" altLang="en-US" dirty="0" smtClean="0"/>
              <a:t> </a:t>
            </a:r>
            <a:r>
              <a:rPr lang="en-US" altLang="ja-JP" dirty="0" smtClean="0"/>
              <a:t>center</a:t>
            </a:r>
            <a:r>
              <a:rPr lang="ja-JP" altLang="en-US" dirty="0" smtClean="0"/>
              <a:t> </a:t>
            </a:r>
            <a:r>
              <a:rPr lang="ja-JP" altLang="ja-JP" dirty="0" smtClean="0"/>
              <a:t>t</a:t>
            </a:r>
            <a:r>
              <a:rPr lang="en-US" altLang="ja-JP" dirty="0" smtClean="0"/>
              <a:t>hat</a:t>
            </a:r>
            <a:r>
              <a:rPr lang="ja-JP" altLang="en-US" dirty="0" smtClean="0"/>
              <a:t> </a:t>
            </a:r>
            <a:r>
              <a:rPr lang="en-US" altLang="ja-JP" dirty="0" smtClean="0"/>
              <a:t>offers</a:t>
            </a:r>
            <a:r>
              <a:rPr lang="ja-JP" altLang="en-US" dirty="0" smtClean="0"/>
              <a:t> </a:t>
            </a:r>
            <a:r>
              <a:rPr lang="en-US" altLang="ja-JP" dirty="0" smtClean="0"/>
              <a:t>computing</a:t>
            </a:r>
            <a:r>
              <a:rPr lang="ja-JP" altLang="en-US" dirty="0" smtClean="0"/>
              <a:t> </a:t>
            </a:r>
            <a:r>
              <a:rPr lang="ja-JP" altLang="ja-JP" dirty="0" smtClean="0"/>
              <a:t>r</a:t>
            </a:r>
            <a:r>
              <a:rPr lang="en-US" altLang="ja-JP" dirty="0" err="1" smtClean="0"/>
              <a:t>esources</a:t>
            </a:r>
            <a:r>
              <a:rPr lang="ja-JP" altLang="en-US" dirty="0" smtClean="0"/>
              <a:t> </a:t>
            </a:r>
            <a:r>
              <a:rPr lang="en-US" altLang="ja-JP" dirty="0" smtClean="0"/>
              <a:t>and</a:t>
            </a:r>
            <a:r>
              <a:rPr lang="ja-JP" altLang="en-US" dirty="0" smtClean="0"/>
              <a:t> </a:t>
            </a:r>
            <a:r>
              <a:rPr lang="en-US" altLang="ja-JP" dirty="0" smtClean="0"/>
              <a:t>services</a:t>
            </a:r>
          </a:p>
          <a:p>
            <a:pPr lvl="1"/>
            <a:r>
              <a:rPr lang="ja-JP" altLang="ja-JP" sz="2400" dirty="0"/>
              <a:t>S</a:t>
            </a:r>
            <a:r>
              <a:rPr lang="en-US" altLang="ja-JP" sz="2400" dirty="0"/>
              <a:t>3</a:t>
            </a:r>
            <a:r>
              <a:rPr lang="ja-JP" altLang="en-US" sz="2400" dirty="0"/>
              <a:t> </a:t>
            </a:r>
            <a:r>
              <a:rPr lang="en-US" altLang="ja-JP" sz="2400" dirty="0"/>
              <a:t>Bucket : Storage for images</a:t>
            </a:r>
          </a:p>
          <a:p>
            <a:pPr lvl="1"/>
            <a:r>
              <a:rPr lang="en-US" altLang="zh-CN" sz="2400" dirty="0" err="1"/>
              <a:t>Rekognition</a:t>
            </a:r>
            <a:r>
              <a:rPr lang="en-US" altLang="zh-CN" sz="2400" dirty="0"/>
              <a:t> : Recognition for images</a:t>
            </a:r>
          </a:p>
          <a:p>
            <a:pPr lvl="1"/>
            <a:r>
              <a:rPr lang="en-US" altLang="zh-CN" sz="2400" dirty="0"/>
              <a:t>Dynamo DB : Storage for data</a:t>
            </a:r>
          </a:p>
          <a:p>
            <a:pPr lvl="1"/>
            <a:r>
              <a:rPr lang="en-US" altLang="zh-CN" sz="2400" dirty="0"/>
              <a:t>Lambda </a:t>
            </a:r>
            <a:r>
              <a:rPr lang="en-US" altLang="ja-JP" sz="2400" dirty="0"/>
              <a:t>Function</a:t>
            </a:r>
            <a:r>
              <a:rPr lang="en-US" altLang="zh-CN" sz="2400" dirty="0"/>
              <a:t>: Connection of services</a:t>
            </a:r>
            <a:endParaRPr lang="en-US" altLang="ja-JP" sz="2400" dirty="0"/>
          </a:p>
          <a:p>
            <a:pPr lvl="1"/>
            <a:r>
              <a:rPr lang="ja-JP" altLang="ja-JP" sz="2400" dirty="0"/>
              <a:t>EC</a:t>
            </a:r>
            <a:r>
              <a:rPr lang="en-US" altLang="ja-JP" sz="2400" dirty="0"/>
              <a:t>2</a:t>
            </a:r>
            <a:r>
              <a:rPr lang="ja-JP" altLang="en-US" sz="2400" dirty="0"/>
              <a:t> </a:t>
            </a:r>
            <a:r>
              <a:rPr lang="en-US" altLang="ja-JP" sz="2400" dirty="0"/>
              <a:t>Instance :</a:t>
            </a:r>
            <a:r>
              <a:rPr lang="ja-JP" altLang="en-US" sz="2400" dirty="0"/>
              <a:t> </a:t>
            </a:r>
            <a:r>
              <a:rPr lang="en-US" altLang="ja-JP" sz="2400" dirty="0"/>
              <a:t>Server </a:t>
            </a:r>
            <a:r>
              <a:rPr lang="en-US" altLang="zh-CN" sz="2400" dirty="0"/>
              <a:t>for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users</a:t>
            </a:r>
            <a:endParaRPr lang="en-US" altLang="ja-JP" sz="2400" dirty="0" smtClean="0"/>
          </a:p>
          <a:p>
            <a:r>
              <a:rPr lang="en-US" altLang="ja-JP" dirty="0"/>
              <a:t>Data Visualization</a:t>
            </a:r>
            <a:r>
              <a:rPr lang="ja-JP" altLang="en-US" dirty="0"/>
              <a:t> </a:t>
            </a:r>
            <a:r>
              <a:rPr lang="en-US" altLang="ja-JP" dirty="0"/>
              <a:t>:</a:t>
            </a:r>
            <a:r>
              <a:rPr lang="ja-JP" altLang="en-US" dirty="0"/>
              <a:t> </a:t>
            </a:r>
            <a:r>
              <a:rPr lang="en-US" altLang="ja-JP" dirty="0" err="1" smtClean="0"/>
              <a:t>Highcharts.js</a:t>
            </a:r>
            <a:endParaRPr lang="en-US" altLang="ja-JP" dirty="0" smtClean="0"/>
          </a:p>
          <a:p>
            <a:pPr lvl="1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86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73FF27-2155-4EE6-80FE-3B16B65A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400" dirty="0" smtClean="0"/>
              <a:t>solution</a:t>
            </a:r>
            <a:endParaRPr lang="zh-CN" altLang="en-US" sz="4400" dirty="0"/>
          </a:p>
        </p:txBody>
      </p:sp>
      <p:pic>
        <p:nvPicPr>
          <p:cNvPr id="64" name="Picture 1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850"/>
          <a:stretch/>
        </p:blipFill>
        <p:spPr>
          <a:xfrm>
            <a:off x="8292473" y="3816535"/>
            <a:ext cx="3584737" cy="2554283"/>
          </a:xfrm>
          <a:prstGeom prst="rect">
            <a:avLst/>
          </a:prstGeom>
        </p:spPr>
      </p:pic>
      <p:pic>
        <p:nvPicPr>
          <p:cNvPr id="6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7" y="4075701"/>
            <a:ext cx="1797454" cy="1199213"/>
          </a:xfrm>
          <a:prstGeom prst="rect">
            <a:avLst/>
          </a:prstGeom>
        </p:spPr>
      </p:pic>
      <p:pic>
        <p:nvPicPr>
          <p:cNvPr id="6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9593" y="3668338"/>
            <a:ext cx="989905" cy="970074"/>
          </a:xfrm>
          <a:prstGeom prst="rect">
            <a:avLst/>
          </a:prstGeom>
        </p:spPr>
      </p:pic>
      <p:pic>
        <p:nvPicPr>
          <p:cNvPr id="6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441" y="4035177"/>
            <a:ext cx="1718014" cy="1199213"/>
          </a:xfrm>
          <a:prstGeom prst="rect">
            <a:avLst/>
          </a:prstGeom>
        </p:spPr>
      </p:pic>
      <p:sp>
        <p:nvSpPr>
          <p:cNvPr id="68" name="Right Arrow 8"/>
          <p:cNvSpPr/>
          <p:nvPr/>
        </p:nvSpPr>
        <p:spPr>
          <a:xfrm rot="18828274">
            <a:off x="5386001" y="3287442"/>
            <a:ext cx="1393777" cy="21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Chart 9"/>
          <p:cNvGraphicFramePr/>
          <p:nvPr>
            <p:extLst>
              <p:ext uri="{D42A27DB-BD31-4B8C-83A1-F6EECF244321}">
                <p14:modId xmlns:p14="http://schemas.microsoft.com/office/powerpoint/2010/main" val="34638793"/>
              </p:ext>
            </p:extLst>
          </p:nvPr>
        </p:nvGraphicFramePr>
        <p:xfrm>
          <a:off x="8634340" y="3956166"/>
          <a:ext cx="2853128" cy="1998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0" name="TextBox 10"/>
          <p:cNvSpPr txBox="1"/>
          <p:nvPr/>
        </p:nvSpPr>
        <p:spPr>
          <a:xfrm>
            <a:off x="3859019" y="5263993"/>
            <a:ext cx="1741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ood Images</a:t>
            </a:r>
            <a:endParaRPr lang="en-US" sz="2400" dirty="0"/>
          </a:p>
        </p:txBody>
      </p:sp>
      <p:sp>
        <p:nvSpPr>
          <p:cNvPr id="71" name="TextBox 11"/>
          <p:cNvSpPr txBox="1"/>
          <p:nvPr/>
        </p:nvSpPr>
        <p:spPr>
          <a:xfrm>
            <a:off x="5020244" y="2938700"/>
            <a:ext cx="110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Upload</a:t>
            </a:r>
            <a:endParaRPr lang="en-US" sz="2400" dirty="0"/>
          </a:p>
        </p:txBody>
      </p:sp>
      <p:pic>
        <p:nvPicPr>
          <p:cNvPr id="72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21" y="318272"/>
            <a:ext cx="3198780" cy="2687948"/>
          </a:xfrm>
          <a:prstGeom prst="rect">
            <a:avLst/>
          </a:prstGeom>
        </p:spPr>
      </p:pic>
      <p:sp>
        <p:nvSpPr>
          <p:cNvPr id="73" name="Right Arrow 12"/>
          <p:cNvSpPr/>
          <p:nvPr/>
        </p:nvSpPr>
        <p:spPr>
          <a:xfrm>
            <a:off x="2891780" y="4562579"/>
            <a:ext cx="805527" cy="1977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13"/>
          <p:cNvSpPr/>
          <p:nvPr/>
        </p:nvSpPr>
        <p:spPr>
          <a:xfrm rot="3155043">
            <a:off x="8764777" y="3196069"/>
            <a:ext cx="953264" cy="197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11"/>
          <p:cNvSpPr txBox="1"/>
          <p:nvPr/>
        </p:nvSpPr>
        <p:spPr>
          <a:xfrm>
            <a:off x="9275290" y="2929841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688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Graphic spid="69" grpId="0">
        <p:bldAsOne/>
      </p:bldGraphic>
      <p:bldP spid="70" grpId="0"/>
      <p:bldP spid="71" grpId="0"/>
      <p:bldP spid="73" grpId="1" animBg="1"/>
      <p:bldP spid="74" grpId="0" animBg="1"/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440" y="63062"/>
            <a:ext cx="9905998" cy="1478570"/>
          </a:xfrm>
        </p:spPr>
        <p:txBody>
          <a:bodyPr/>
          <a:lstStyle/>
          <a:p>
            <a:r>
              <a:rPr lang="en-US" dirty="0" smtClean="0"/>
              <a:t>Architecture of the system</a:t>
            </a:r>
            <a:endParaRPr lang="en-US" dirty="0"/>
          </a:p>
        </p:txBody>
      </p:sp>
      <p:pic>
        <p:nvPicPr>
          <p:cNvPr id="1026" name="Picture 2" descr="https://lh4.googleusercontent.com/Mr3B6RdBQZoA6uQ3dJ_qTB5CbfcUnz-IRifaRAu9_La66VBYvAyzql9nyxiFLjmYEi2dVYC_wHa0-0zrYmEdtP1unLv9ETYi7E7AhY8ezxp_eL_IBjUrOpIoF145x51W9hjs4XX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40" y="1342456"/>
            <a:ext cx="9663127" cy="501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73FF27-2155-4EE6-80FE-3B16B65A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400" dirty="0" smtClean="0"/>
              <a:t>solution</a:t>
            </a:r>
            <a:endParaRPr lang="zh-CN" altLang="en-US" sz="4400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75" y="1940132"/>
            <a:ext cx="5518092" cy="3374598"/>
          </a:xfr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540062"/>
              </p:ext>
            </p:extLst>
          </p:nvPr>
        </p:nvGraphicFramePr>
        <p:xfrm>
          <a:off x="6775567" y="1872448"/>
          <a:ext cx="4549083" cy="3524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22"/>
                <a:gridCol w="765545"/>
                <a:gridCol w="1387760"/>
                <a:gridCol w="1230656"/>
              </a:tblGrid>
              <a:tr h="6977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Label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Score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Confidence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Product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Fried Chicken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97.1%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9.71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3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Nuggets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97.1%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9.71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93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Sea Life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70.1%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38.555</a:t>
                      </a:r>
                      <a:endParaRPr lang="zh-CN" altLang="en-US" dirty="0"/>
                    </a:p>
                  </a:txBody>
                  <a:tcPr/>
                </a:tc>
              </a:tr>
              <a:tr h="4134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Shrimp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70.1%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38.555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2073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Sum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3.334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96.53</a:t>
                      </a:r>
                    </a:p>
                  </a:txBody>
                  <a:tcPr/>
                </a:tc>
              </a:tr>
              <a:tr h="31341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96.53 / 3.334 = </a:t>
                      </a:r>
                      <a:r>
                        <a:rPr lang="en-US" altLang="zh-CN" dirty="0" smtClean="0"/>
                        <a:t>28.95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8719326" y="2553337"/>
            <a:ext cx="1374668" cy="25009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755514" y="2566431"/>
            <a:ext cx="4569135" cy="62851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107086" y="2553337"/>
            <a:ext cx="1230656" cy="250095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7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73FF27-2155-4EE6-80FE-3B16B65A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8774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ja-JP" sz="4400" dirty="0" smtClean="0"/>
              <a:t>advantages</a:t>
            </a:r>
            <a:endParaRPr lang="zh-CN" alt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C926C3-55A6-4671-92D4-F9974F8D1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529959"/>
            <a:ext cx="9741445" cy="4451116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Safe &amp; Robust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Permission</a:t>
            </a:r>
            <a:r>
              <a:rPr lang="en-US" altLang="zh-CN" sz="2400" dirty="0" smtClean="0"/>
              <a:t>s</a:t>
            </a:r>
            <a:endParaRPr lang="en-US" altLang="zh-CN" sz="2400" dirty="0" smtClean="0"/>
          </a:p>
          <a:p>
            <a:pPr lvl="2"/>
            <a:r>
              <a:rPr lang="en-US" altLang="zh-CN" sz="2000" dirty="0" smtClean="0"/>
              <a:t>Users with different </a:t>
            </a:r>
            <a:r>
              <a:rPr lang="en-US" altLang="ja-JP" sz="2000" dirty="0" smtClean="0"/>
              <a:t>authorit</a:t>
            </a:r>
            <a:r>
              <a:rPr lang="en-US" altLang="zh-CN" sz="2000" dirty="0" smtClean="0"/>
              <a:t>ies</a:t>
            </a:r>
          </a:p>
          <a:p>
            <a:pPr lvl="2"/>
            <a:r>
              <a:rPr lang="en-US" altLang="zh-CN" sz="2000" dirty="0" smtClean="0"/>
              <a:t>Service with different roles</a:t>
            </a:r>
          </a:p>
          <a:p>
            <a:pPr lvl="1"/>
            <a:r>
              <a:rPr lang="en-US" altLang="zh-CN" sz="2400" dirty="0" smtClean="0"/>
              <a:t>No physical </a:t>
            </a:r>
            <a:r>
              <a:rPr lang="en-US" altLang="zh-CN" sz="2400" dirty="0" smtClean="0"/>
              <a:t>devices</a:t>
            </a:r>
            <a:endParaRPr lang="en-US" altLang="zh-CN" sz="2400" dirty="0" smtClean="0"/>
          </a:p>
          <a:p>
            <a:r>
              <a:rPr lang="en-US" altLang="zh-CN" sz="2800" dirty="0" smtClean="0"/>
              <a:t>Fast</a:t>
            </a:r>
          </a:p>
          <a:p>
            <a:pPr lvl="1"/>
            <a:r>
              <a:rPr lang="en-US" altLang="zh-CN" sz="2800" dirty="0"/>
              <a:t>Automatically </a:t>
            </a:r>
            <a:r>
              <a:rPr lang="en-US" altLang="zh-CN" sz="2800" dirty="0" smtClean="0"/>
              <a:t>distributed </a:t>
            </a:r>
            <a:r>
              <a:rPr lang="en-US" altLang="zh-CN" sz="2800" dirty="0"/>
              <a:t>resources</a:t>
            </a:r>
          </a:p>
          <a:p>
            <a:pPr lvl="1"/>
            <a:r>
              <a:rPr lang="en-US" altLang="zh-CN" sz="2800" dirty="0" smtClean="0"/>
              <a:t>“Machines” with better </a:t>
            </a:r>
            <a:r>
              <a:rPr lang="en-US" altLang="zh-CN" sz="2800" dirty="0" smtClean="0"/>
              <a:t>performances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75" y="4184071"/>
            <a:ext cx="1738914" cy="1603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175" y="1854490"/>
            <a:ext cx="1754190" cy="15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3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03" y="1716575"/>
            <a:ext cx="8718114" cy="4463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73FF27-2155-4EE6-80FE-3B16B65A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374" y="532450"/>
            <a:ext cx="2441236" cy="1152708"/>
          </a:xfrm>
        </p:spPr>
        <p:txBody>
          <a:bodyPr>
            <a:normAutofit/>
          </a:bodyPr>
          <a:lstStyle/>
          <a:p>
            <a:r>
              <a:rPr lang="en-US" altLang="ja-JP" sz="4400" dirty="0" smtClean="0"/>
              <a:t>cost</a:t>
            </a:r>
            <a:endParaRPr lang="zh-CN" alt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C926C3-55A6-4671-92D4-F9974F8D1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281" y="2920959"/>
            <a:ext cx="2404651" cy="2054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ja-JP" sz="9600" smtClean="0"/>
              <a:t>$</a:t>
            </a:r>
            <a:r>
              <a:rPr lang="en-US" altLang="ja-JP" sz="8000" smtClean="0"/>
              <a:t>500</a:t>
            </a:r>
          </a:p>
          <a:p>
            <a:pPr marL="0" indent="0">
              <a:buNone/>
            </a:pPr>
            <a:r>
              <a:rPr lang="en-US" altLang="ja-JP" sz="8000" dirty="0" smtClean="0"/>
              <a:t>/Month</a:t>
            </a:r>
            <a:endParaRPr lang="zh-CN" altLang="en-US" sz="8000" dirty="0"/>
          </a:p>
        </p:txBody>
      </p:sp>
      <p:pic>
        <p:nvPicPr>
          <p:cNvPr id="4" name="图片 3" descr="c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10" y="2244312"/>
            <a:ext cx="5465405" cy="3287953"/>
          </a:xfrm>
          <a:prstGeom prst="rect">
            <a:avLst/>
          </a:prstGeom>
        </p:spPr>
      </p:pic>
      <p:sp>
        <p:nvSpPr>
          <p:cNvPr id="7" name="连接器 6"/>
          <p:cNvSpPr/>
          <p:nvPr/>
        </p:nvSpPr>
        <p:spPr>
          <a:xfrm>
            <a:off x="8749865" y="3578772"/>
            <a:ext cx="1880448" cy="917428"/>
          </a:xfrm>
          <a:prstGeom prst="flowChartConnector">
            <a:avLst/>
          </a:prstGeom>
          <a:noFill/>
          <a:ln w="762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76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73FF27-2155-4EE6-80FE-3B16B65A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38" y="273744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ja-JP" sz="4400" dirty="0" smtClean="0"/>
              <a:t>benefits</a:t>
            </a:r>
            <a:endParaRPr lang="zh-CN" alt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C926C3-55A6-4671-92D4-F9974F8D1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638" y="1648444"/>
            <a:ext cx="9905998" cy="422876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Convenient</a:t>
            </a:r>
          </a:p>
          <a:p>
            <a:pPr lvl="1"/>
            <a:r>
              <a:rPr lang="en-US" altLang="zh-CN" sz="2400" dirty="0"/>
              <a:t>Easy to </a:t>
            </a:r>
            <a:r>
              <a:rPr lang="en-US" altLang="zh-CN" sz="2400" dirty="0" smtClean="0"/>
              <a:t>use</a:t>
            </a:r>
            <a:endParaRPr lang="en-US" altLang="zh-CN" dirty="0" smtClean="0"/>
          </a:p>
          <a:p>
            <a:pPr lvl="2"/>
            <a:r>
              <a:rPr lang="en-US" altLang="zh-CN" sz="2000" dirty="0" smtClean="0"/>
              <a:t>Save time</a:t>
            </a:r>
          </a:p>
          <a:p>
            <a:pPr lvl="2"/>
            <a:r>
              <a:rPr lang="en-US" altLang="zh-CN" sz="2000" dirty="0" smtClean="0"/>
              <a:t>Save training cost</a:t>
            </a:r>
          </a:p>
          <a:p>
            <a:pPr lvl="1"/>
            <a:r>
              <a:rPr lang="en-US" altLang="zh-CN" sz="2400" dirty="0" smtClean="0"/>
              <a:t>Easy to deploy</a:t>
            </a:r>
            <a:endParaRPr lang="en-US" altLang="zh-CN" sz="2400" dirty="0"/>
          </a:p>
          <a:p>
            <a:r>
              <a:rPr lang="en-US" altLang="zh-CN" sz="2800" dirty="0" smtClean="0"/>
              <a:t>Flexible</a:t>
            </a:r>
          </a:p>
          <a:p>
            <a:pPr lvl="1"/>
            <a:r>
              <a:rPr lang="en-US" altLang="zh-CN" sz="2400" dirty="0" smtClean="0"/>
              <a:t>Easy to change functions</a:t>
            </a:r>
          </a:p>
          <a:p>
            <a:pPr lvl="1"/>
            <a:r>
              <a:rPr lang="en-US" altLang="zh-CN" sz="2400" dirty="0" smtClean="0"/>
              <a:t>Easy to change scale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94" y="1013029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37" y="3772930"/>
            <a:ext cx="3046914" cy="21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0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1028</TotalTime>
  <Words>186</Words>
  <Application>Microsoft Macintosh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ＭＳ Ｐゴシック</vt:lpstr>
      <vt:lpstr>Trebuchet MS</vt:lpstr>
      <vt:lpstr>Tw Cen MT</vt:lpstr>
      <vt:lpstr>宋体</vt:lpstr>
      <vt:lpstr>Arial</vt:lpstr>
      <vt:lpstr>Circuit</vt:lpstr>
      <vt:lpstr>UPMC healthy living insurance</vt:lpstr>
      <vt:lpstr>Problem</vt:lpstr>
      <vt:lpstr>technologies</vt:lpstr>
      <vt:lpstr>solution</vt:lpstr>
      <vt:lpstr>Architecture of the system</vt:lpstr>
      <vt:lpstr>solution</vt:lpstr>
      <vt:lpstr>advantages</vt:lpstr>
      <vt:lpstr>cost</vt:lpstr>
      <vt:lpstr>benefits</vt:lpstr>
      <vt:lpstr>UPMC HEALTHY DIET EVALUATION SYSTEM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UPMC Live health insurance</dc:title>
  <dc:creator>Hyton Wang</dc:creator>
  <cp:lastModifiedBy>mingquaz</cp:lastModifiedBy>
  <cp:revision>155</cp:revision>
  <dcterms:created xsi:type="dcterms:W3CDTF">2017-09-23T22:53:28Z</dcterms:created>
  <dcterms:modified xsi:type="dcterms:W3CDTF">2017-09-26T17:59:12Z</dcterms:modified>
</cp:coreProperties>
</file>